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8" r:id="rId3"/>
    <p:sldId id="263" r:id="rId4"/>
    <p:sldId id="261" r:id="rId5"/>
    <p:sldId id="264" r:id="rId6"/>
    <p:sldId id="262" r:id="rId7"/>
    <p:sldId id="273" r:id="rId8"/>
    <p:sldId id="265" r:id="rId9"/>
    <p:sldId id="266" r:id="rId10"/>
    <p:sldId id="267" r:id="rId11"/>
    <p:sldId id="268" r:id="rId12"/>
    <p:sldId id="269" r:id="rId13"/>
    <p:sldId id="271" r:id="rId14"/>
    <p:sldId id="272" r:id="rId15"/>
    <p:sldId id="274" r:id="rId16"/>
    <p:sldId id="275" r:id="rId17"/>
    <p:sldId id="276" r:id="rId18"/>
    <p:sldId id="277" r:id="rId19"/>
    <p:sldId id="278" r:id="rId20"/>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95262" autoAdjust="0"/>
  </p:normalViewPr>
  <p:slideViewPr>
    <p:cSldViewPr snapToGrid="0">
      <p:cViewPr varScale="1">
        <p:scale>
          <a:sx n="110" d="100"/>
          <a:sy n="110" d="100"/>
        </p:scale>
        <p:origin x="576"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Modifier le style des sous-titres du masque</a:t>
            </a:r>
          </a:p>
        </p:txBody>
      </p:sp>
      <p:sp>
        <p:nvSpPr>
          <p:cNvPr id="4" name="Espace réservé de la date 3"/>
          <p:cNvSpPr>
            <a:spLocks noGrp="1"/>
          </p:cNvSpPr>
          <p:nvPr>
            <p:ph type="dt" sz="half" idx="10"/>
          </p:nvPr>
        </p:nvSpPr>
        <p:spPr/>
        <p:txBody>
          <a:bodyPr/>
          <a:lstStyle/>
          <a:p>
            <a:fld id="{F8B3242D-A802-4197-A82D-CF9E77D19C11}" type="datetimeFigureOut">
              <a:rPr lang="fr-FR" smtClean="0"/>
              <a:t>19/02/2019</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084F4597-0619-4DB2-982A-E2D4C1C1D406}" type="slidenum">
              <a:rPr lang="fr-FR" smtClean="0"/>
              <a:t>‹N°›</a:t>
            </a:fld>
            <a:endParaRPr lang="fr-FR"/>
          </a:p>
        </p:txBody>
      </p:sp>
    </p:spTree>
    <p:extLst>
      <p:ext uri="{BB962C8B-B14F-4D97-AF65-F5344CB8AC3E}">
        <p14:creationId xmlns:p14="http://schemas.microsoft.com/office/powerpoint/2010/main" val="8006354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texte vertical 2"/>
          <p:cNvSpPr>
            <a:spLocks noGrp="1"/>
          </p:cNvSpPr>
          <p:nvPr>
            <p:ph type="body" orient="vert" idx="1"/>
          </p:nvPr>
        </p:nvSpPr>
        <p:spPr/>
        <p:txBody>
          <a:bodyPr vert="eaVe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10"/>
          </p:nvPr>
        </p:nvSpPr>
        <p:spPr/>
        <p:txBody>
          <a:bodyPr/>
          <a:lstStyle/>
          <a:p>
            <a:fld id="{F8B3242D-A802-4197-A82D-CF9E77D19C11}" type="datetimeFigureOut">
              <a:rPr lang="fr-FR" smtClean="0"/>
              <a:t>19/02/2019</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084F4597-0619-4DB2-982A-E2D4C1C1D406}" type="slidenum">
              <a:rPr lang="fr-FR" smtClean="0"/>
              <a:t>‹N°›</a:t>
            </a:fld>
            <a:endParaRPr lang="fr-FR"/>
          </a:p>
        </p:txBody>
      </p:sp>
    </p:spTree>
    <p:extLst>
      <p:ext uri="{BB962C8B-B14F-4D97-AF65-F5344CB8AC3E}">
        <p14:creationId xmlns:p14="http://schemas.microsoft.com/office/powerpoint/2010/main" val="38712958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p:cNvSpPr>
            <a:spLocks noGrp="1"/>
          </p:cNvSpPr>
          <p:nvPr>
            <p:ph type="body" orient="vert" idx="1"/>
          </p:nvPr>
        </p:nvSpPr>
        <p:spPr>
          <a:xfrm>
            <a:off x="838200" y="365125"/>
            <a:ext cx="7734300" cy="5811838"/>
          </a:xfrm>
        </p:spPr>
        <p:txBody>
          <a:bodyPr vert="eaVe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10"/>
          </p:nvPr>
        </p:nvSpPr>
        <p:spPr/>
        <p:txBody>
          <a:bodyPr/>
          <a:lstStyle/>
          <a:p>
            <a:fld id="{F8B3242D-A802-4197-A82D-CF9E77D19C11}" type="datetimeFigureOut">
              <a:rPr lang="fr-FR" smtClean="0"/>
              <a:t>19/02/2019</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084F4597-0619-4DB2-982A-E2D4C1C1D406}" type="slidenum">
              <a:rPr lang="fr-FR" smtClean="0"/>
              <a:t>‹N°›</a:t>
            </a:fld>
            <a:endParaRPr lang="fr-FR"/>
          </a:p>
        </p:txBody>
      </p:sp>
    </p:spTree>
    <p:extLst>
      <p:ext uri="{BB962C8B-B14F-4D97-AF65-F5344CB8AC3E}">
        <p14:creationId xmlns:p14="http://schemas.microsoft.com/office/powerpoint/2010/main" val="33322561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10"/>
          </p:nvPr>
        </p:nvSpPr>
        <p:spPr/>
        <p:txBody>
          <a:bodyPr/>
          <a:lstStyle/>
          <a:p>
            <a:fld id="{F8B3242D-A802-4197-A82D-CF9E77D19C11}" type="datetimeFigureOut">
              <a:rPr lang="fr-FR" smtClean="0"/>
              <a:t>19/02/2019</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084F4597-0619-4DB2-982A-E2D4C1C1D406}" type="slidenum">
              <a:rPr lang="fr-FR" smtClean="0"/>
              <a:t>‹N°›</a:t>
            </a:fld>
            <a:endParaRPr lang="fr-FR"/>
          </a:p>
        </p:txBody>
      </p:sp>
    </p:spTree>
    <p:extLst>
      <p:ext uri="{BB962C8B-B14F-4D97-AF65-F5344CB8AC3E}">
        <p14:creationId xmlns:p14="http://schemas.microsoft.com/office/powerpoint/2010/main" val="29853412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Modifier les styles du texte du masque</a:t>
            </a:r>
          </a:p>
        </p:txBody>
      </p:sp>
      <p:sp>
        <p:nvSpPr>
          <p:cNvPr id="4" name="Espace réservé de la date 3"/>
          <p:cNvSpPr>
            <a:spLocks noGrp="1"/>
          </p:cNvSpPr>
          <p:nvPr>
            <p:ph type="dt" sz="half" idx="10"/>
          </p:nvPr>
        </p:nvSpPr>
        <p:spPr/>
        <p:txBody>
          <a:bodyPr/>
          <a:lstStyle/>
          <a:p>
            <a:fld id="{F8B3242D-A802-4197-A82D-CF9E77D19C11}" type="datetimeFigureOut">
              <a:rPr lang="fr-FR" smtClean="0"/>
              <a:t>19/02/2019</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084F4597-0619-4DB2-982A-E2D4C1C1D406}" type="slidenum">
              <a:rPr lang="fr-FR" smtClean="0"/>
              <a:t>‹N°›</a:t>
            </a:fld>
            <a:endParaRPr lang="fr-FR"/>
          </a:p>
        </p:txBody>
      </p:sp>
    </p:spTree>
    <p:extLst>
      <p:ext uri="{BB962C8B-B14F-4D97-AF65-F5344CB8AC3E}">
        <p14:creationId xmlns:p14="http://schemas.microsoft.com/office/powerpoint/2010/main" val="21931339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sz="half" idx="1"/>
          </p:nvPr>
        </p:nvSpPr>
        <p:spPr>
          <a:xfrm>
            <a:off x="838200" y="1825625"/>
            <a:ext cx="5181600" cy="435133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p:cNvSpPr>
            <a:spLocks noGrp="1"/>
          </p:cNvSpPr>
          <p:nvPr>
            <p:ph sz="half" idx="2"/>
          </p:nvPr>
        </p:nvSpPr>
        <p:spPr>
          <a:xfrm>
            <a:off x="6172200" y="1825625"/>
            <a:ext cx="5181600" cy="435133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p:cNvSpPr>
            <a:spLocks noGrp="1"/>
          </p:cNvSpPr>
          <p:nvPr>
            <p:ph type="dt" sz="half" idx="10"/>
          </p:nvPr>
        </p:nvSpPr>
        <p:spPr/>
        <p:txBody>
          <a:bodyPr/>
          <a:lstStyle/>
          <a:p>
            <a:fld id="{F8B3242D-A802-4197-A82D-CF9E77D19C11}" type="datetimeFigureOut">
              <a:rPr lang="fr-FR" smtClean="0"/>
              <a:t>19/02/2019</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084F4597-0619-4DB2-982A-E2D4C1C1D406}" type="slidenum">
              <a:rPr lang="fr-FR" smtClean="0"/>
              <a:t>‹N°›</a:t>
            </a:fld>
            <a:endParaRPr lang="fr-FR"/>
          </a:p>
        </p:txBody>
      </p:sp>
    </p:spTree>
    <p:extLst>
      <p:ext uri="{BB962C8B-B14F-4D97-AF65-F5344CB8AC3E}">
        <p14:creationId xmlns:p14="http://schemas.microsoft.com/office/powerpoint/2010/main" val="9460152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4" name="Espace réservé du contenu 3"/>
          <p:cNvSpPr>
            <a:spLocks noGrp="1"/>
          </p:cNvSpPr>
          <p:nvPr>
            <p:ph sz="half" idx="2"/>
          </p:nvPr>
        </p:nvSpPr>
        <p:spPr>
          <a:xfrm>
            <a:off x="839788" y="2505075"/>
            <a:ext cx="5157787" cy="368458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6" name="Espace réservé du contenu 5"/>
          <p:cNvSpPr>
            <a:spLocks noGrp="1"/>
          </p:cNvSpPr>
          <p:nvPr>
            <p:ph sz="quarter" idx="4"/>
          </p:nvPr>
        </p:nvSpPr>
        <p:spPr>
          <a:xfrm>
            <a:off x="6172200" y="2505075"/>
            <a:ext cx="5183188" cy="368458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p:cNvSpPr>
            <a:spLocks noGrp="1"/>
          </p:cNvSpPr>
          <p:nvPr>
            <p:ph type="dt" sz="half" idx="10"/>
          </p:nvPr>
        </p:nvSpPr>
        <p:spPr/>
        <p:txBody>
          <a:bodyPr/>
          <a:lstStyle/>
          <a:p>
            <a:fld id="{F8B3242D-A802-4197-A82D-CF9E77D19C11}" type="datetimeFigureOut">
              <a:rPr lang="fr-FR" smtClean="0"/>
              <a:t>19/02/2019</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p:txBody>
          <a:bodyPr/>
          <a:lstStyle/>
          <a:p>
            <a:fld id="{084F4597-0619-4DB2-982A-E2D4C1C1D406}" type="slidenum">
              <a:rPr lang="fr-FR" smtClean="0"/>
              <a:t>‹N°›</a:t>
            </a:fld>
            <a:endParaRPr lang="fr-FR"/>
          </a:p>
        </p:txBody>
      </p:sp>
    </p:spTree>
    <p:extLst>
      <p:ext uri="{BB962C8B-B14F-4D97-AF65-F5344CB8AC3E}">
        <p14:creationId xmlns:p14="http://schemas.microsoft.com/office/powerpoint/2010/main" val="37407297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e la date 2"/>
          <p:cNvSpPr>
            <a:spLocks noGrp="1"/>
          </p:cNvSpPr>
          <p:nvPr>
            <p:ph type="dt" sz="half" idx="10"/>
          </p:nvPr>
        </p:nvSpPr>
        <p:spPr/>
        <p:txBody>
          <a:bodyPr/>
          <a:lstStyle/>
          <a:p>
            <a:fld id="{F8B3242D-A802-4197-A82D-CF9E77D19C11}" type="datetimeFigureOut">
              <a:rPr lang="fr-FR" smtClean="0"/>
              <a:t>19/02/2019</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084F4597-0619-4DB2-982A-E2D4C1C1D406}" type="slidenum">
              <a:rPr lang="fr-FR" smtClean="0"/>
              <a:t>‹N°›</a:t>
            </a:fld>
            <a:endParaRPr lang="fr-FR"/>
          </a:p>
        </p:txBody>
      </p:sp>
    </p:spTree>
    <p:extLst>
      <p:ext uri="{BB962C8B-B14F-4D97-AF65-F5344CB8AC3E}">
        <p14:creationId xmlns:p14="http://schemas.microsoft.com/office/powerpoint/2010/main" val="29227177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F8B3242D-A802-4197-A82D-CF9E77D19C11}" type="datetimeFigureOut">
              <a:rPr lang="fr-FR" smtClean="0"/>
              <a:t>19/02/2019</a:t>
            </a:fld>
            <a:endParaRPr lang="fr-FR"/>
          </a:p>
        </p:txBody>
      </p:sp>
      <p:sp>
        <p:nvSpPr>
          <p:cNvPr id="3" name="Espace réservé du pied de page 2"/>
          <p:cNvSpPr>
            <a:spLocks noGrp="1"/>
          </p:cNvSpPr>
          <p:nvPr>
            <p:ph type="ftr" sz="quarter" idx="11"/>
          </p:nvPr>
        </p:nvSpPr>
        <p:spPr/>
        <p:txBody>
          <a:bodyPr/>
          <a:lstStyle/>
          <a:p>
            <a:endParaRPr lang="fr-FR"/>
          </a:p>
        </p:txBody>
      </p:sp>
      <p:sp>
        <p:nvSpPr>
          <p:cNvPr id="4" name="Espace réservé du numéro de diapositive 3"/>
          <p:cNvSpPr>
            <a:spLocks noGrp="1"/>
          </p:cNvSpPr>
          <p:nvPr>
            <p:ph type="sldNum" sz="quarter" idx="12"/>
          </p:nvPr>
        </p:nvSpPr>
        <p:spPr/>
        <p:txBody>
          <a:bodyPr/>
          <a:lstStyle/>
          <a:p>
            <a:fld id="{084F4597-0619-4DB2-982A-E2D4C1C1D406}" type="slidenum">
              <a:rPr lang="fr-FR" smtClean="0"/>
              <a:t>‹N°›</a:t>
            </a:fld>
            <a:endParaRPr lang="fr-FR"/>
          </a:p>
        </p:txBody>
      </p:sp>
    </p:spTree>
    <p:extLst>
      <p:ext uri="{BB962C8B-B14F-4D97-AF65-F5344CB8AC3E}">
        <p14:creationId xmlns:p14="http://schemas.microsoft.com/office/powerpoint/2010/main" val="6589627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Modifier les styles du texte du masque</a:t>
            </a:r>
          </a:p>
        </p:txBody>
      </p:sp>
      <p:sp>
        <p:nvSpPr>
          <p:cNvPr id="5" name="Espace réservé de la date 4"/>
          <p:cNvSpPr>
            <a:spLocks noGrp="1"/>
          </p:cNvSpPr>
          <p:nvPr>
            <p:ph type="dt" sz="half" idx="10"/>
          </p:nvPr>
        </p:nvSpPr>
        <p:spPr/>
        <p:txBody>
          <a:bodyPr/>
          <a:lstStyle/>
          <a:p>
            <a:fld id="{F8B3242D-A802-4197-A82D-CF9E77D19C11}" type="datetimeFigureOut">
              <a:rPr lang="fr-FR" smtClean="0"/>
              <a:t>19/02/2019</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084F4597-0619-4DB2-982A-E2D4C1C1D406}" type="slidenum">
              <a:rPr lang="fr-FR" smtClean="0"/>
              <a:t>‹N°›</a:t>
            </a:fld>
            <a:endParaRPr lang="fr-FR"/>
          </a:p>
        </p:txBody>
      </p:sp>
    </p:spTree>
    <p:extLst>
      <p:ext uri="{BB962C8B-B14F-4D97-AF65-F5344CB8AC3E}">
        <p14:creationId xmlns:p14="http://schemas.microsoft.com/office/powerpoint/2010/main" val="10445179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Modifier les styles du texte du masque</a:t>
            </a:r>
          </a:p>
        </p:txBody>
      </p:sp>
      <p:sp>
        <p:nvSpPr>
          <p:cNvPr id="5" name="Espace réservé de la date 4"/>
          <p:cNvSpPr>
            <a:spLocks noGrp="1"/>
          </p:cNvSpPr>
          <p:nvPr>
            <p:ph type="dt" sz="half" idx="10"/>
          </p:nvPr>
        </p:nvSpPr>
        <p:spPr/>
        <p:txBody>
          <a:bodyPr/>
          <a:lstStyle/>
          <a:p>
            <a:fld id="{F8B3242D-A802-4197-A82D-CF9E77D19C11}" type="datetimeFigureOut">
              <a:rPr lang="fr-FR" smtClean="0"/>
              <a:t>19/02/2019</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084F4597-0619-4DB2-982A-E2D4C1C1D406}" type="slidenum">
              <a:rPr lang="fr-FR" smtClean="0"/>
              <a:t>‹N°›</a:t>
            </a:fld>
            <a:endParaRPr lang="fr-FR"/>
          </a:p>
        </p:txBody>
      </p:sp>
    </p:spTree>
    <p:extLst>
      <p:ext uri="{BB962C8B-B14F-4D97-AF65-F5344CB8AC3E}">
        <p14:creationId xmlns:p14="http://schemas.microsoft.com/office/powerpoint/2010/main" val="12425917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8B3242D-A802-4197-A82D-CF9E77D19C11}" type="datetimeFigureOut">
              <a:rPr lang="fr-FR" smtClean="0"/>
              <a:t>19/02/2019</a:t>
            </a:fld>
            <a:endParaRPr lang="fr-FR"/>
          </a:p>
        </p:txBody>
      </p:sp>
      <p:sp>
        <p:nvSpPr>
          <p:cNvPr id="5" name="Espace réservé du pied de page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84F4597-0619-4DB2-982A-E2D4C1C1D406}" type="slidenum">
              <a:rPr lang="fr-FR" smtClean="0"/>
              <a:t>‹N°›</a:t>
            </a:fld>
            <a:endParaRPr lang="fr-FR"/>
          </a:p>
        </p:txBody>
      </p:sp>
    </p:spTree>
    <p:extLst>
      <p:ext uri="{BB962C8B-B14F-4D97-AF65-F5344CB8AC3E}">
        <p14:creationId xmlns:p14="http://schemas.microsoft.com/office/powerpoint/2010/main" val="15448457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0.jp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jpg"/><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0.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1524000" y="3602038"/>
            <a:ext cx="9144000" cy="1791056"/>
          </a:xfrm>
        </p:spPr>
        <p:txBody>
          <a:bodyPr>
            <a:normAutofit/>
          </a:bodyPr>
          <a:lstStyle/>
          <a:p>
            <a:pPr algn="l">
              <a:lnSpc>
                <a:spcPct val="100000"/>
              </a:lnSpc>
            </a:pPr>
            <a:endParaRPr lang="fr-FR" sz="2000" u="sng" dirty="0"/>
          </a:p>
          <a:p>
            <a:pPr algn="l">
              <a:lnSpc>
                <a:spcPct val="100000"/>
              </a:lnSpc>
            </a:pPr>
            <a:endParaRPr lang="fr-FR" sz="2000" u="sng" dirty="0"/>
          </a:p>
          <a:p>
            <a:pPr algn="l">
              <a:lnSpc>
                <a:spcPct val="100000"/>
              </a:lnSpc>
            </a:pPr>
            <a:endParaRPr lang="fr-FR" sz="2000" u="sng" dirty="0"/>
          </a:p>
        </p:txBody>
      </p:sp>
      <p:sp>
        <p:nvSpPr>
          <p:cNvPr id="4" name="Rectangle à coins arrondis 3"/>
          <p:cNvSpPr/>
          <p:nvPr/>
        </p:nvSpPr>
        <p:spPr>
          <a:xfrm>
            <a:off x="199053" y="5197151"/>
            <a:ext cx="9144000" cy="1474237"/>
          </a:xfrm>
          <a:prstGeom prst="roundRect">
            <a:avLst/>
          </a:prstGeom>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u="sng" dirty="0"/>
              <a:t>Projet de groupe effectué à six : </a:t>
            </a:r>
          </a:p>
          <a:p>
            <a:r>
              <a:rPr lang="fr-FR" dirty="0"/>
              <a:t>Dupuy Théo / </a:t>
            </a:r>
            <a:r>
              <a:rPr lang="fr-FR" dirty="0" err="1"/>
              <a:t>Ruffet</a:t>
            </a:r>
            <a:r>
              <a:rPr lang="fr-FR" dirty="0"/>
              <a:t> Clément / Olivier Thomas / Davion Stella / </a:t>
            </a:r>
            <a:r>
              <a:rPr lang="fr-FR" dirty="0" err="1"/>
              <a:t>Busquet</a:t>
            </a:r>
            <a:r>
              <a:rPr lang="fr-FR" dirty="0"/>
              <a:t> Nicolas / Baroux Ruben</a:t>
            </a:r>
            <a:endParaRPr lang="fr-FR" u="sng" dirty="0"/>
          </a:p>
        </p:txBody>
      </p:sp>
      <p:sp>
        <p:nvSpPr>
          <p:cNvPr id="5" name="Rectangle à coins arrondis 4"/>
          <p:cNvSpPr/>
          <p:nvPr/>
        </p:nvSpPr>
        <p:spPr>
          <a:xfrm>
            <a:off x="2261118" y="816443"/>
            <a:ext cx="7800392" cy="1166327"/>
          </a:xfrm>
          <a:prstGeom prst="roundRect">
            <a:avLst/>
          </a:prstGeom>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dirty="0">
                <a:solidFill>
                  <a:srgbClr val="7030A0"/>
                </a:solidFill>
              </a:rPr>
              <a:t>Projet 2018/2019 : </a:t>
            </a:r>
            <a:r>
              <a:rPr lang="fr-FR" sz="4000" dirty="0" err="1">
                <a:solidFill>
                  <a:srgbClr val="7030A0"/>
                </a:solidFill>
              </a:rPr>
              <a:t>EcoProbes</a:t>
            </a:r>
            <a:r>
              <a:rPr lang="fr-FR" sz="4000" dirty="0">
                <a:solidFill>
                  <a:srgbClr val="7030A0"/>
                </a:solidFill>
              </a:rPr>
              <a:t> </a:t>
            </a:r>
          </a:p>
        </p:txBody>
      </p:sp>
    </p:spTree>
    <p:extLst>
      <p:ext uri="{BB962C8B-B14F-4D97-AF65-F5344CB8AC3E}">
        <p14:creationId xmlns:p14="http://schemas.microsoft.com/office/powerpoint/2010/main" val="82849082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671483"/>
            <a:ext cx="12192000" cy="8128000"/>
          </a:xfrm>
        </p:spPr>
      </p:pic>
      <p:sp>
        <p:nvSpPr>
          <p:cNvPr id="5" name="Rectangle à coins arrondis 4"/>
          <p:cNvSpPr/>
          <p:nvPr/>
        </p:nvSpPr>
        <p:spPr>
          <a:xfrm>
            <a:off x="1324495" y="414425"/>
            <a:ext cx="9144000" cy="1226961"/>
          </a:xfrm>
          <a:prstGeom prst="roundRect">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dirty="0">
                <a:solidFill>
                  <a:srgbClr val="7030A0"/>
                </a:solidFill>
              </a:rPr>
              <a:t>2) Diagramme de cas d’utilisation pour l’Eco-sonde du concentrateur:</a:t>
            </a:r>
          </a:p>
        </p:txBody>
      </p:sp>
      <p:pic>
        <p:nvPicPr>
          <p:cNvPr id="2" name="Imag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52413" y="2069869"/>
            <a:ext cx="6869881" cy="4708932"/>
          </a:xfrm>
          <a:prstGeom prst="rect">
            <a:avLst/>
          </a:prstGeom>
        </p:spPr>
      </p:pic>
    </p:spTree>
    <p:extLst>
      <p:ext uri="{BB962C8B-B14F-4D97-AF65-F5344CB8AC3E}">
        <p14:creationId xmlns:p14="http://schemas.microsoft.com/office/powerpoint/2010/main" val="213758570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671483"/>
            <a:ext cx="12192000" cy="8128000"/>
          </a:xfrm>
        </p:spPr>
      </p:pic>
      <p:sp>
        <p:nvSpPr>
          <p:cNvPr id="5" name="Rectangle à coins arrondis 4"/>
          <p:cNvSpPr/>
          <p:nvPr/>
        </p:nvSpPr>
        <p:spPr>
          <a:xfrm>
            <a:off x="1324495" y="414425"/>
            <a:ext cx="9144000" cy="1226961"/>
          </a:xfrm>
          <a:prstGeom prst="roundRect">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dirty="0">
                <a:solidFill>
                  <a:srgbClr val="7030A0"/>
                </a:solidFill>
              </a:rPr>
              <a:t>2) Diagramme de cas d’utilisation pour l’Eco-sonde de l’application mobile:</a:t>
            </a:r>
          </a:p>
        </p:txBody>
      </p:sp>
      <p:pic>
        <p:nvPicPr>
          <p:cNvPr id="2" name="Imag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7229" y="2028306"/>
            <a:ext cx="7028272" cy="4490285"/>
          </a:xfrm>
          <a:prstGeom prst="rect">
            <a:avLst/>
          </a:prstGeom>
        </p:spPr>
      </p:pic>
    </p:spTree>
    <p:extLst>
      <p:ext uri="{BB962C8B-B14F-4D97-AF65-F5344CB8AC3E}">
        <p14:creationId xmlns:p14="http://schemas.microsoft.com/office/powerpoint/2010/main" val="263986342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671483"/>
            <a:ext cx="12192000" cy="8128000"/>
          </a:xfrm>
        </p:spPr>
      </p:pic>
      <p:sp>
        <p:nvSpPr>
          <p:cNvPr id="5" name="Rectangle à coins arrondis 4"/>
          <p:cNvSpPr/>
          <p:nvPr/>
        </p:nvSpPr>
        <p:spPr>
          <a:xfrm>
            <a:off x="1324495" y="414425"/>
            <a:ext cx="9144000" cy="1226961"/>
          </a:xfrm>
          <a:prstGeom prst="roundRect">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dirty="0">
                <a:solidFill>
                  <a:srgbClr val="7030A0"/>
                </a:solidFill>
              </a:rPr>
              <a:t>3</a:t>
            </a:r>
            <a:r>
              <a:rPr lang="fr-FR" sz="4000" dirty="0" smtClean="0">
                <a:solidFill>
                  <a:srgbClr val="7030A0"/>
                </a:solidFill>
              </a:rPr>
              <a:t>) </a:t>
            </a:r>
            <a:r>
              <a:rPr lang="fr-FR" sz="4000" dirty="0">
                <a:solidFill>
                  <a:srgbClr val="7030A0"/>
                </a:solidFill>
              </a:rPr>
              <a:t>Diagramme de déploiement:</a:t>
            </a:r>
          </a:p>
        </p:txBody>
      </p:sp>
      <p:pic>
        <p:nvPicPr>
          <p:cNvPr id="2" name="Imag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7486" y="1935410"/>
            <a:ext cx="6218017" cy="5008742"/>
          </a:xfrm>
          <a:prstGeom prst="rect">
            <a:avLst/>
          </a:prstGeom>
        </p:spPr>
      </p:pic>
    </p:spTree>
    <p:extLst>
      <p:ext uri="{BB962C8B-B14F-4D97-AF65-F5344CB8AC3E}">
        <p14:creationId xmlns:p14="http://schemas.microsoft.com/office/powerpoint/2010/main" val="309955986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671483"/>
            <a:ext cx="12192000" cy="8128000"/>
          </a:xfrm>
        </p:spPr>
      </p:pic>
      <p:sp>
        <p:nvSpPr>
          <p:cNvPr id="5" name="Rectangle à coins arrondis 4"/>
          <p:cNvSpPr/>
          <p:nvPr/>
        </p:nvSpPr>
        <p:spPr>
          <a:xfrm>
            <a:off x="1324495" y="414425"/>
            <a:ext cx="9144000" cy="1226961"/>
          </a:xfrm>
          <a:prstGeom prst="roundRect">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dirty="0">
                <a:solidFill>
                  <a:srgbClr val="7030A0"/>
                </a:solidFill>
              </a:rPr>
              <a:t>4</a:t>
            </a:r>
            <a:r>
              <a:rPr lang="fr-FR" sz="4000" dirty="0" smtClean="0">
                <a:solidFill>
                  <a:srgbClr val="7030A0"/>
                </a:solidFill>
              </a:rPr>
              <a:t>) </a:t>
            </a:r>
            <a:r>
              <a:rPr lang="fr-FR" sz="4000" dirty="0">
                <a:solidFill>
                  <a:srgbClr val="7030A0"/>
                </a:solidFill>
              </a:rPr>
              <a:t>Répartition des tâches:</a:t>
            </a:r>
          </a:p>
        </p:txBody>
      </p:sp>
      <p:pic>
        <p:nvPicPr>
          <p:cNvPr id="2" name="Imag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4215" y="2158383"/>
            <a:ext cx="11131003" cy="3860031"/>
          </a:xfrm>
          <a:prstGeom prst="rect">
            <a:avLst/>
          </a:prstGeom>
        </p:spPr>
      </p:pic>
    </p:spTree>
    <p:extLst>
      <p:ext uri="{BB962C8B-B14F-4D97-AF65-F5344CB8AC3E}">
        <p14:creationId xmlns:p14="http://schemas.microsoft.com/office/powerpoint/2010/main" val="23674103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630844"/>
            <a:ext cx="12192000" cy="8128000"/>
          </a:xfrm>
        </p:spPr>
      </p:pic>
      <p:sp>
        <p:nvSpPr>
          <p:cNvPr id="5" name="Rectangle à coins arrondis 4"/>
          <p:cNvSpPr/>
          <p:nvPr/>
        </p:nvSpPr>
        <p:spPr>
          <a:xfrm>
            <a:off x="1324495" y="414425"/>
            <a:ext cx="9144000" cy="1226961"/>
          </a:xfrm>
          <a:prstGeom prst="roundRect">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dirty="0">
                <a:solidFill>
                  <a:srgbClr val="7030A0"/>
                </a:solidFill>
              </a:rPr>
              <a:t>5</a:t>
            </a:r>
            <a:r>
              <a:rPr lang="fr-FR" sz="4000" dirty="0" smtClean="0">
                <a:solidFill>
                  <a:srgbClr val="7030A0"/>
                </a:solidFill>
              </a:rPr>
              <a:t>) </a:t>
            </a:r>
            <a:r>
              <a:rPr lang="fr-FR" sz="4000" dirty="0">
                <a:solidFill>
                  <a:srgbClr val="7030A0"/>
                </a:solidFill>
              </a:rPr>
              <a:t>Choix de l’environnement de développement:</a:t>
            </a:r>
          </a:p>
        </p:txBody>
      </p:sp>
      <p:sp>
        <p:nvSpPr>
          <p:cNvPr id="3" name="ZoneTexte 2"/>
          <p:cNvSpPr txBox="1"/>
          <p:nvPr/>
        </p:nvSpPr>
        <p:spPr>
          <a:xfrm>
            <a:off x="1064029" y="3433156"/>
            <a:ext cx="184731" cy="369332"/>
          </a:xfrm>
          <a:prstGeom prst="rect">
            <a:avLst/>
          </a:prstGeom>
          <a:noFill/>
        </p:spPr>
        <p:txBody>
          <a:bodyPr wrap="none" rtlCol="0">
            <a:spAutoFit/>
          </a:bodyPr>
          <a:lstStyle/>
          <a:p>
            <a:endParaRPr lang="fr-FR" dirty="0"/>
          </a:p>
        </p:txBody>
      </p:sp>
      <p:pic>
        <p:nvPicPr>
          <p:cNvPr id="26" name="Image 2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8252" y="2078926"/>
            <a:ext cx="5944430" cy="2429214"/>
          </a:xfrm>
          <a:prstGeom prst="rect">
            <a:avLst/>
          </a:prstGeom>
        </p:spPr>
      </p:pic>
      <p:pic>
        <p:nvPicPr>
          <p:cNvPr id="27" name="Image 2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51808" y="1764452"/>
            <a:ext cx="5571066" cy="5335541"/>
          </a:xfrm>
          <a:prstGeom prst="rect">
            <a:avLst/>
          </a:prstGeom>
        </p:spPr>
      </p:pic>
      <p:pic>
        <p:nvPicPr>
          <p:cNvPr id="28" name="Image 2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33206" y="4886553"/>
            <a:ext cx="3362794" cy="1781424"/>
          </a:xfrm>
          <a:prstGeom prst="rect">
            <a:avLst/>
          </a:prstGeom>
        </p:spPr>
      </p:pic>
    </p:spTree>
    <p:extLst>
      <p:ext uri="{BB962C8B-B14F-4D97-AF65-F5344CB8AC3E}">
        <p14:creationId xmlns:p14="http://schemas.microsoft.com/office/powerpoint/2010/main" val="378873090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1524000" y="3602038"/>
            <a:ext cx="9144000" cy="1791056"/>
          </a:xfrm>
        </p:spPr>
        <p:txBody>
          <a:bodyPr>
            <a:normAutofit/>
          </a:bodyPr>
          <a:lstStyle/>
          <a:p>
            <a:pPr algn="l">
              <a:lnSpc>
                <a:spcPct val="100000"/>
              </a:lnSpc>
            </a:pPr>
            <a:endParaRPr lang="fr-FR" sz="2000" u="sng" dirty="0"/>
          </a:p>
          <a:p>
            <a:pPr algn="l">
              <a:lnSpc>
                <a:spcPct val="100000"/>
              </a:lnSpc>
            </a:pPr>
            <a:endParaRPr lang="fr-FR" sz="2000" u="sng" dirty="0"/>
          </a:p>
          <a:p>
            <a:pPr algn="l">
              <a:lnSpc>
                <a:spcPct val="100000"/>
              </a:lnSpc>
            </a:pPr>
            <a:endParaRPr lang="fr-FR" sz="2000" u="sng" dirty="0"/>
          </a:p>
        </p:txBody>
      </p:sp>
      <p:sp>
        <p:nvSpPr>
          <p:cNvPr id="4" name="Rectangle à coins arrondis 3"/>
          <p:cNvSpPr/>
          <p:nvPr/>
        </p:nvSpPr>
        <p:spPr>
          <a:xfrm>
            <a:off x="1524000" y="2566340"/>
            <a:ext cx="9144000" cy="1606165"/>
          </a:xfrm>
          <a:prstGeom prst="roundRect">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a:p>
            <a:pPr algn="ctr"/>
            <a:r>
              <a:rPr lang="fr-FR" dirty="0"/>
              <a:t>Nous allons devoir faire 2 IHM au total, l’application et le site internet, nous allons présenter ce que nous avons fait dans la diapo suivante.</a:t>
            </a:r>
          </a:p>
          <a:p>
            <a:pPr algn="ctr"/>
            <a:endParaRPr lang="fr-FR" dirty="0"/>
          </a:p>
          <a:p>
            <a:pPr marL="285750" indent="-285750" algn="ctr">
              <a:buFontTx/>
              <a:buChar char="-"/>
            </a:pPr>
            <a:endParaRPr lang="fr-FR" dirty="0"/>
          </a:p>
        </p:txBody>
      </p:sp>
      <p:sp>
        <p:nvSpPr>
          <p:cNvPr id="5" name="Rectangle à coins arrondis 4"/>
          <p:cNvSpPr/>
          <p:nvPr/>
        </p:nvSpPr>
        <p:spPr>
          <a:xfrm>
            <a:off x="1524000" y="349913"/>
            <a:ext cx="9144000" cy="1226961"/>
          </a:xfrm>
          <a:prstGeom prst="roundRect">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dirty="0" smtClean="0">
                <a:solidFill>
                  <a:srgbClr val="7030A0"/>
                </a:solidFill>
              </a:rPr>
              <a:t>IHM : </a:t>
            </a:r>
            <a:endParaRPr lang="fr-FR" sz="4000" dirty="0">
              <a:solidFill>
                <a:srgbClr val="7030A0"/>
              </a:solidFill>
            </a:endParaRPr>
          </a:p>
        </p:txBody>
      </p:sp>
    </p:spTree>
    <p:extLst>
      <p:ext uri="{BB962C8B-B14F-4D97-AF65-F5344CB8AC3E}">
        <p14:creationId xmlns:p14="http://schemas.microsoft.com/office/powerpoint/2010/main" val="70428115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1524000" y="3602038"/>
            <a:ext cx="9144000" cy="1791056"/>
          </a:xfrm>
        </p:spPr>
        <p:txBody>
          <a:bodyPr>
            <a:normAutofit/>
          </a:bodyPr>
          <a:lstStyle/>
          <a:p>
            <a:pPr algn="l">
              <a:lnSpc>
                <a:spcPct val="100000"/>
              </a:lnSpc>
            </a:pPr>
            <a:endParaRPr lang="fr-FR" sz="2000" u="sng" dirty="0"/>
          </a:p>
          <a:p>
            <a:pPr algn="l">
              <a:lnSpc>
                <a:spcPct val="100000"/>
              </a:lnSpc>
            </a:pPr>
            <a:endParaRPr lang="fr-FR" sz="2000" u="sng" dirty="0"/>
          </a:p>
          <a:p>
            <a:pPr algn="l">
              <a:lnSpc>
                <a:spcPct val="100000"/>
              </a:lnSpc>
            </a:pPr>
            <a:endParaRPr lang="fr-FR" sz="2000" u="sng" dirty="0"/>
          </a:p>
        </p:txBody>
      </p:sp>
      <p:sp>
        <p:nvSpPr>
          <p:cNvPr id="5" name="Rectangle à coins arrondis 4"/>
          <p:cNvSpPr/>
          <p:nvPr/>
        </p:nvSpPr>
        <p:spPr>
          <a:xfrm>
            <a:off x="1524000" y="349913"/>
            <a:ext cx="9144000" cy="1226961"/>
          </a:xfrm>
          <a:prstGeom prst="roundRect">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dirty="0">
                <a:solidFill>
                  <a:srgbClr val="7030A0"/>
                </a:solidFill>
              </a:rPr>
              <a:t>IHM : Site  </a:t>
            </a:r>
          </a:p>
        </p:txBody>
      </p:sp>
      <p:pic>
        <p:nvPicPr>
          <p:cNvPr id="9" name="Image 8">
            <a:extLst>
              <a:ext uri="{FF2B5EF4-FFF2-40B4-BE49-F238E27FC236}">
                <a16:creationId xmlns:a16="http://schemas.microsoft.com/office/drawing/2014/main" id="{FBA2C6D3-5508-4EEE-98C7-05019222932D}"/>
              </a:ext>
            </a:extLst>
          </p:cNvPr>
          <p:cNvPicPr>
            <a:picLocks noChangeAspect="1"/>
          </p:cNvPicPr>
          <p:nvPr/>
        </p:nvPicPr>
        <p:blipFill>
          <a:blip r:embed="rId3"/>
          <a:stretch>
            <a:fillRect/>
          </a:stretch>
        </p:blipFill>
        <p:spPr>
          <a:xfrm>
            <a:off x="270588" y="1696087"/>
            <a:ext cx="11591338" cy="5086905"/>
          </a:xfrm>
          <a:prstGeom prst="rect">
            <a:avLst/>
          </a:prstGeom>
        </p:spPr>
      </p:pic>
    </p:spTree>
    <p:extLst>
      <p:ext uri="{BB962C8B-B14F-4D97-AF65-F5344CB8AC3E}">
        <p14:creationId xmlns:p14="http://schemas.microsoft.com/office/powerpoint/2010/main" val="236432695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1524000" y="3602038"/>
            <a:ext cx="9144000" cy="1791056"/>
          </a:xfrm>
        </p:spPr>
        <p:txBody>
          <a:bodyPr>
            <a:normAutofit/>
          </a:bodyPr>
          <a:lstStyle/>
          <a:p>
            <a:pPr algn="l">
              <a:lnSpc>
                <a:spcPct val="100000"/>
              </a:lnSpc>
            </a:pPr>
            <a:endParaRPr lang="fr-FR" sz="2000" u="sng" dirty="0"/>
          </a:p>
          <a:p>
            <a:pPr algn="l">
              <a:lnSpc>
                <a:spcPct val="100000"/>
              </a:lnSpc>
            </a:pPr>
            <a:endParaRPr lang="fr-FR" sz="2000" u="sng" dirty="0"/>
          </a:p>
          <a:p>
            <a:pPr algn="l">
              <a:lnSpc>
                <a:spcPct val="100000"/>
              </a:lnSpc>
            </a:pPr>
            <a:endParaRPr lang="fr-FR" sz="2000" u="sng" dirty="0"/>
          </a:p>
        </p:txBody>
      </p:sp>
      <p:sp>
        <p:nvSpPr>
          <p:cNvPr id="5" name="Rectangle à coins arrondis 4"/>
          <p:cNvSpPr/>
          <p:nvPr/>
        </p:nvSpPr>
        <p:spPr>
          <a:xfrm>
            <a:off x="1524000" y="349913"/>
            <a:ext cx="9144000" cy="1226961"/>
          </a:xfrm>
          <a:prstGeom prst="roundRect">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dirty="0">
                <a:solidFill>
                  <a:srgbClr val="7030A0"/>
                </a:solidFill>
              </a:rPr>
              <a:t>IHM : Site  </a:t>
            </a:r>
          </a:p>
        </p:txBody>
      </p:sp>
      <p:pic>
        <p:nvPicPr>
          <p:cNvPr id="2" name="Image 1">
            <a:extLst>
              <a:ext uri="{FF2B5EF4-FFF2-40B4-BE49-F238E27FC236}">
                <a16:creationId xmlns:a16="http://schemas.microsoft.com/office/drawing/2014/main" id="{05946753-3A05-480C-B62E-A65F52AF947C}"/>
              </a:ext>
            </a:extLst>
          </p:cNvPr>
          <p:cNvPicPr>
            <a:picLocks noChangeAspect="1"/>
          </p:cNvPicPr>
          <p:nvPr/>
        </p:nvPicPr>
        <p:blipFill>
          <a:blip r:embed="rId3"/>
          <a:stretch>
            <a:fillRect/>
          </a:stretch>
        </p:blipFill>
        <p:spPr>
          <a:xfrm>
            <a:off x="279918" y="1716833"/>
            <a:ext cx="11691258" cy="5038530"/>
          </a:xfrm>
          <a:prstGeom prst="rect">
            <a:avLst/>
          </a:prstGeom>
        </p:spPr>
      </p:pic>
    </p:spTree>
    <p:extLst>
      <p:ext uri="{BB962C8B-B14F-4D97-AF65-F5344CB8AC3E}">
        <p14:creationId xmlns:p14="http://schemas.microsoft.com/office/powerpoint/2010/main" val="396597926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1524000" y="3602038"/>
            <a:ext cx="9144000" cy="1791056"/>
          </a:xfrm>
        </p:spPr>
        <p:txBody>
          <a:bodyPr>
            <a:normAutofit/>
          </a:bodyPr>
          <a:lstStyle/>
          <a:p>
            <a:pPr algn="l">
              <a:lnSpc>
                <a:spcPct val="100000"/>
              </a:lnSpc>
            </a:pPr>
            <a:endParaRPr lang="fr-FR" sz="2000" u="sng" dirty="0"/>
          </a:p>
          <a:p>
            <a:pPr algn="l">
              <a:lnSpc>
                <a:spcPct val="100000"/>
              </a:lnSpc>
            </a:pPr>
            <a:endParaRPr lang="fr-FR" sz="2000" u="sng" dirty="0"/>
          </a:p>
          <a:p>
            <a:pPr algn="l">
              <a:lnSpc>
                <a:spcPct val="100000"/>
              </a:lnSpc>
            </a:pPr>
            <a:endParaRPr lang="fr-FR" sz="2000" u="sng" dirty="0"/>
          </a:p>
        </p:txBody>
      </p:sp>
      <p:sp>
        <p:nvSpPr>
          <p:cNvPr id="5" name="Rectangle à coins arrondis 4"/>
          <p:cNvSpPr/>
          <p:nvPr/>
        </p:nvSpPr>
        <p:spPr>
          <a:xfrm>
            <a:off x="1524000" y="349913"/>
            <a:ext cx="9144000" cy="1226961"/>
          </a:xfrm>
          <a:prstGeom prst="roundRect">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dirty="0">
                <a:solidFill>
                  <a:srgbClr val="7030A0"/>
                </a:solidFill>
              </a:rPr>
              <a:t>IHM : Application Android  </a:t>
            </a:r>
          </a:p>
        </p:txBody>
      </p:sp>
      <p:pic>
        <p:nvPicPr>
          <p:cNvPr id="2" name="Imag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61503" y="1645679"/>
            <a:ext cx="2468994" cy="5212321"/>
          </a:xfrm>
          <a:prstGeom prst="rect">
            <a:avLst/>
          </a:prstGeom>
        </p:spPr>
      </p:pic>
    </p:spTree>
    <p:extLst>
      <p:ext uri="{BB962C8B-B14F-4D97-AF65-F5344CB8AC3E}">
        <p14:creationId xmlns:p14="http://schemas.microsoft.com/office/powerpoint/2010/main" val="304613057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1524000" y="3602038"/>
            <a:ext cx="9144000" cy="1791056"/>
          </a:xfrm>
        </p:spPr>
        <p:txBody>
          <a:bodyPr>
            <a:normAutofit/>
          </a:bodyPr>
          <a:lstStyle/>
          <a:p>
            <a:pPr algn="l">
              <a:lnSpc>
                <a:spcPct val="100000"/>
              </a:lnSpc>
            </a:pPr>
            <a:endParaRPr lang="fr-FR" sz="2000" u="sng" dirty="0"/>
          </a:p>
          <a:p>
            <a:pPr algn="l">
              <a:lnSpc>
                <a:spcPct val="100000"/>
              </a:lnSpc>
            </a:pPr>
            <a:endParaRPr lang="fr-FR" sz="2000" u="sng" dirty="0"/>
          </a:p>
          <a:p>
            <a:pPr algn="l">
              <a:lnSpc>
                <a:spcPct val="100000"/>
              </a:lnSpc>
            </a:pPr>
            <a:endParaRPr lang="fr-FR" sz="2000" u="sng" dirty="0"/>
          </a:p>
        </p:txBody>
      </p:sp>
      <p:sp>
        <p:nvSpPr>
          <p:cNvPr id="4" name="Rectangle à coins arrondis 3"/>
          <p:cNvSpPr/>
          <p:nvPr/>
        </p:nvSpPr>
        <p:spPr>
          <a:xfrm>
            <a:off x="3788228" y="2099388"/>
            <a:ext cx="4575110" cy="2192693"/>
          </a:xfrm>
          <a:prstGeom prst="roundRect">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a:p>
            <a:pPr algn="ctr"/>
            <a:r>
              <a:rPr lang="fr-FR" sz="4400" dirty="0" smtClean="0"/>
              <a:t>Démonstrations</a:t>
            </a:r>
            <a:r>
              <a:rPr lang="fr-FR" dirty="0" smtClean="0"/>
              <a:t> </a:t>
            </a:r>
            <a:endParaRPr lang="fr-FR" dirty="0"/>
          </a:p>
          <a:p>
            <a:pPr algn="ctr"/>
            <a:endParaRPr lang="fr-FR" dirty="0"/>
          </a:p>
          <a:p>
            <a:pPr marL="285750" indent="-285750" algn="ctr">
              <a:buFontTx/>
              <a:buChar char="-"/>
            </a:pPr>
            <a:endParaRPr lang="fr-FR" dirty="0"/>
          </a:p>
        </p:txBody>
      </p:sp>
    </p:spTree>
    <p:extLst>
      <p:ext uri="{BB962C8B-B14F-4D97-AF65-F5344CB8AC3E}">
        <p14:creationId xmlns:p14="http://schemas.microsoft.com/office/powerpoint/2010/main" val="4573395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1524000" y="3602038"/>
            <a:ext cx="9144000" cy="1791056"/>
          </a:xfrm>
        </p:spPr>
        <p:txBody>
          <a:bodyPr>
            <a:normAutofit/>
          </a:bodyPr>
          <a:lstStyle/>
          <a:p>
            <a:pPr algn="l">
              <a:lnSpc>
                <a:spcPct val="100000"/>
              </a:lnSpc>
            </a:pPr>
            <a:endParaRPr lang="fr-FR" sz="2000" u="sng" dirty="0"/>
          </a:p>
          <a:p>
            <a:pPr algn="l">
              <a:lnSpc>
                <a:spcPct val="100000"/>
              </a:lnSpc>
            </a:pPr>
            <a:endParaRPr lang="fr-FR" sz="2000" u="sng" dirty="0"/>
          </a:p>
          <a:p>
            <a:pPr algn="l">
              <a:lnSpc>
                <a:spcPct val="100000"/>
              </a:lnSpc>
            </a:pPr>
            <a:endParaRPr lang="fr-FR" sz="2000" u="sng" dirty="0"/>
          </a:p>
        </p:txBody>
      </p:sp>
      <p:sp>
        <p:nvSpPr>
          <p:cNvPr id="4" name="Rectangle à coins arrondis 3"/>
          <p:cNvSpPr/>
          <p:nvPr/>
        </p:nvSpPr>
        <p:spPr>
          <a:xfrm>
            <a:off x="1523999" y="2104685"/>
            <a:ext cx="9144000" cy="2994705"/>
          </a:xfrm>
          <a:prstGeom prst="roundRect">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Deux agriculteurs souhaitent pouvoir consulter de manière régulière différentes données sur leurs terres par le biais de sondes dotées de capteurs qui permettent d’avoir une vision globale de la température, de l’humidité, de la luminosité …</a:t>
            </a:r>
          </a:p>
          <a:p>
            <a:pPr algn="ctr"/>
            <a:endParaRPr lang="fr-FR" dirty="0"/>
          </a:p>
        </p:txBody>
      </p:sp>
      <p:sp>
        <p:nvSpPr>
          <p:cNvPr id="5" name="Rectangle à coins arrondis 4"/>
          <p:cNvSpPr/>
          <p:nvPr/>
        </p:nvSpPr>
        <p:spPr>
          <a:xfrm>
            <a:off x="1524000" y="349913"/>
            <a:ext cx="9144000" cy="1226961"/>
          </a:xfrm>
          <a:prstGeom prst="roundRect">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dirty="0">
                <a:solidFill>
                  <a:srgbClr val="7030A0"/>
                </a:solidFill>
              </a:rPr>
              <a:t>Contexte du projet </a:t>
            </a:r>
          </a:p>
        </p:txBody>
      </p:sp>
      <p:pic>
        <p:nvPicPr>
          <p:cNvPr id="6" name="Image 5"/>
          <p:cNvPicPr>
            <a:picLocks noChangeAspect="1"/>
          </p:cNvPicPr>
          <p:nvPr/>
        </p:nvPicPr>
        <p:blipFill>
          <a:blip r:embed="rId3"/>
          <a:stretch>
            <a:fillRect/>
          </a:stretch>
        </p:blipFill>
        <p:spPr>
          <a:xfrm>
            <a:off x="1203033" y="5561044"/>
            <a:ext cx="641933" cy="1202250"/>
          </a:xfrm>
          <a:prstGeom prst="roundRect">
            <a:avLst>
              <a:gd name="adj" fmla="val 2887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7" name="Image 6"/>
          <p:cNvPicPr>
            <a:picLocks noChangeAspect="1"/>
          </p:cNvPicPr>
          <p:nvPr/>
        </p:nvPicPr>
        <p:blipFill>
          <a:blip r:embed="rId4"/>
          <a:stretch>
            <a:fillRect/>
          </a:stretch>
        </p:blipFill>
        <p:spPr>
          <a:xfrm>
            <a:off x="2972250" y="5674784"/>
            <a:ext cx="1099366" cy="974771"/>
          </a:xfrm>
          <a:prstGeom prst="roundRect">
            <a:avLst>
              <a:gd name="adj" fmla="val 10868"/>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8" name="Image 7"/>
          <p:cNvPicPr>
            <a:picLocks noChangeAspect="1"/>
          </p:cNvPicPr>
          <p:nvPr/>
        </p:nvPicPr>
        <p:blipFill>
          <a:blip r:embed="rId5"/>
          <a:stretch>
            <a:fillRect/>
          </a:stretch>
        </p:blipFill>
        <p:spPr>
          <a:xfrm>
            <a:off x="5198900" y="5674784"/>
            <a:ext cx="1794199" cy="1010816"/>
          </a:xfrm>
          <a:prstGeom prst="roundRect">
            <a:avLst>
              <a:gd name="adj" fmla="val 15244"/>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9" name="Image 8"/>
          <p:cNvPicPr>
            <a:picLocks noChangeAspect="1"/>
          </p:cNvPicPr>
          <p:nvPr/>
        </p:nvPicPr>
        <p:blipFill>
          <a:blip r:embed="rId6"/>
          <a:stretch>
            <a:fillRect/>
          </a:stretch>
        </p:blipFill>
        <p:spPr>
          <a:xfrm>
            <a:off x="8120383" y="5674784"/>
            <a:ext cx="930781" cy="1018537"/>
          </a:xfrm>
          <a:prstGeom prst="roundRect">
            <a:avLst>
              <a:gd name="adj" fmla="val 22132"/>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0" name="Image 9"/>
          <p:cNvPicPr>
            <a:picLocks noChangeAspect="1"/>
          </p:cNvPicPr>
          <p:nvPr/>
        </p:nvPicPr>
        <p:blipFill>
          <a:blip r:embed="rId7"/>
          <a:stretch>
            <a:fillRect/>
          </a:stretch>
        </p:blipFill>
        <p:spPr>
          <a:xfrm>
            <a:off x="10347033" y="5482761"/>
            <a:ext cx="932802" cy="1280533"/>
          </a:xfrm>
          <a:prstGeom prst="roundRect">
            <a:avLst>
              <a:gd name="adj" fmla="val 38733"/>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2414290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ircle(in)">
                                      <p:cBhvr>
                                        <p:cTn id="7" dur="2000"/>
                                        <p:tgtEl>
                                          <p:spTgt spid="6"/>
                                        </p:tgtEl>
                                      </p:cBhvr>
                                    </p:animEffect>
                                  </p:childTnLst>
                                </p:cTn>
                              </p:par>
                              <p:par>
                                <p:cTn id="8" presetID="6" presetClass="entr" presetSubtype="16"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circle(in)">
                                      <p:cBhvr>
                                        <p:cTn id="10" dur="2000"/>
                                        <p:tgtEl>
                                          <p:spTgt spid="10"/>
                                        </p:tgtEl>
                                      </p:cBhvr>
                                    </p:animEffect>
                                  </p:childTnLst>
                                </p:cTn>
                              </p:par>
                            </p:childTnLst>
                          </p:cTn>
                        </p:par>
                        <p:par>
                          <p:cTn id="11" fill="hold">
                            <p:stCondLst>
                              <p:cond delay="2000"/>
                            </p:stCondLst>
                            <p:childTnLst>
                              <p:par>
                                <p:cTn id="12" presetID="6" presetClass="entr" presetSubtype="16" fill="hold" nodeType="after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circle(in)">
                                      <p:cBhvr>
                                        <p:cTn id="14" dur="2000"/>
                                        <p:tgtEl>
                                          <p:spTgt spid="7"/>
                                        </p:tgtEl>
                                      </p:cBhvr>
                                    </p:animEffect>
                                  </p:childTnLst>
                                </p:cTn>
                              </p:par>
                              <p:par>
                                <p:cTn id="15" presetID="6" presetClass="entr" presetSubtype="16" fill="hold" nodeType="with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circle(in)">
                                      <p:cBhvr>
                                        <p:cTn id="17" dur="2000"/>
                                        <p:tgtEl>
                                          <p:spTgt spid="9"/>
                                        </p:tgtEl>
                                      </p:cBhvr>
                                    </p:animEffect>
                                  </p:childTnLst>
                                </p:cTn>
                              </p:par>
                            </p:childTnLst>
                          </p:cTn>
                        </p:par>
                        <p:par>
                          <p:cTn id="18" fill="hold">
                            <p:stCondLst>
                              <p:cond delay="4000"/>
                            </p:stCondLst>
                            <p:childTnLst>
                              <p:par>
                                <p:cTn id="19" presetID="6" presetClass="entr" presetSubtype="16" fill="hold" nodeType="after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circle(in)">
                                      <p:cBhvr>
                                        <p:cTn id="21"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1524000" y="3602038"/>
            <a:ext cx="9144000" cy="1791056"/>
          </a:xfrm>
        </p:spPr>
        <p:txBody>
          <a:bodyPr>
            <a:normAutofit/>
          </a:bodyPr>
          <a:lstStyle/>
          <a:p>
            <a:pPr algn="l">
              <a:lnSpc>
                <a:spcPct val="100000"/>
              </a:lnSpc>
            </a:pPr>
            <a:endParaRPr lang="fr-FR" sz="2000" u="sng" dirty="0"/>
          </a:p>
          <a:p>
            <a:pPr algn="l">
              <a:lnSpc>
                <a:spcPct val="100000"/>
              </a:lnSpc>
            </a:pPr>
            <a:endParaRPr lang="fr-FR" sz="2000" u="sng" dirty="0"/>
          </a:p>
          <a:p>
            <a:pPr algn="l">
              <a:lnSpc>
                <a:spcPct val="100000"/>
              </a:lnSpc>
            </a:pPr>
            <a:endParaRPr lang="fr-FR" sz="2000" u="sng" dirty="0"/>
          </a:p>
        </p:txBody>
      </p:sp>
      <p:sp>
        <p:nvSpPr>
          <p:cNvPr id="4" name="Rectangle à coins arrondis 3"/>
          <p:cNvSpPr/>
          <p:nvPr/>
        </p:nvSpPr>
        <p:spPr>
          <a:xfrm>
            <a:off x="1524000" y="2566340"/>
            <a:ext cx="9144000" cy="2994705"/>
          </a:xfrm>
          <a:prstGeom prst="roundRect">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Cette partie sera présentée de la manière suivante : </a:t>
            </a:r>
          </a:p>
          <a:p>
            <a:pPr algn="ctr"/>
            <a:r>
              <a:rPr lang="fr-FR" dirty="0"/>
              <a:t>A – Besoins des clients</a:t>
            </a:r>
          </a:p>
          <a:p>
            <a:pPr algn="ctr"/>
            <a:r>
              <a:rPr lang="fr-FR" dirty="0"/>
              <a:t>B – Les différentes contraintes du projet</a:t>
            </a:r>
          </a:p>
          <a:p>
            <a:pPr algn="ctr"/>
            <a:r>
              <a:rPr lang="fr-FR" dirty="0"/>
              <a:t>C – Le point de départ du projet</a:t>
            </a:r>
          </a:p>
        </p:txBody>
      </p:sp>
      <p:sp>
        <p:nvSpPr>
          <p:cNvPr id="5" name="Rectangle à coins arrondis 4"/>
          <p:cNvSpPr/>
          <p:nvPr/>
        </p:nvSpPr>
        <p:spPr>
          <a:xfrm>
            <a:off x="1524000" y="349913"/>
            <a:ext cx="9144000" cy="1226961"/>
          </a:xfrm>
          <a:prstGeom prst="roundRect">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dirty="0">
                <a:solidFill>
                  <a:srgbClr val="7030A0"/>
                </a:solidFill>
              </a:rPr>
              <a:t>1) Cahier des charges global</a:t>
            </a:r>
          </a:p>
        </p:txBody>
      </p:sp>
    </p:spTree>
    <p:extLst>
      <p:ext uri="{BB962C8B-B14F-4D97-AF65-F5344CB8AC3E}">
        <p14:creationId xmlns:p14="http://schemas.microsoft.com/office/powerpoint/2010/main" val="28237395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1524000" y="3602038"/>
            <a:ext cx="9144000" cy="1791056"/>
          </a:xfrm>
        </p:spPr>
        <p:txBody>
          <a:bodyPr>
            <a:normAutofit/>
          </a:bodyPr>
          <a:lstStyle/>
          <a:p>
            <a:pPr algn="l">
              <a:lnSpc>
                <a:spcPct val="100000"/>
              </a:lnSpc>
            </a:pPr>
            <a:endParaRPr lang="fr-FR" sz="2000" u="sng" dirty="0"/>
          </a:p>
          <a:p>
            <a:pPr algn="l">
              <a:lnSpc>
                <a:spcPct val="100000"/>
              </a:lnSpc>
            </a:pPr>
            <a:endParaRPr lang="fr-FR" sz="2000" u="sng" dirty="0"/>
          </a:p>
          <a:p>
            <a:pPr algn="l">
              <a:lnSpc>
                <a:spcPct val="100000"/>
              </a:lnSpc>
            </a:pPr>
            <a:endParaRPr lang="fr-FR" sz="2000" u="sng" dirty="0"/>
          </a:p>
        </p:txBody>
      </p:sp>
      <p:sp>
        <p:nvSpPr>
          <p:cNvPr id="4" name="Rectangle à coins arrondis 3"/>
          <p:cNvSpPr/>
          <p:nvPr/>
        </p:nvSpPr>
        <p:spPr>
          <a:xfrm>
            <a:off x="1524000" y="2566340"/>
            <a:ext cx="9144000" cy="2994705"/>
          </a:xfrm>
          <a:prstGeom prst="roundRect">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Les clients qui sont deux agriculteurs ont émis plusieurs requêtes :  </a:t>
            </a:r>
          </a:p>
          <a:p>
            <a:pPr marL="285750" indent="-285750" algn="ctr">
              <a:buFontTx/>
              <a:buChar char="-"/>
            </a:pPr>
            <a:r>
              <a:rPr lang="fr-FR" dirty="0"/>
              <a:t>Leur propriété (champs / serres …) doit être quadrillée avec les sondes qui ont pour but de relever certaines données (Temp. Sol, </a:t>
            </a:r>
            <a:r>
              <a:rPr lang="fr-FR" dirty="0" err="1"/>
              <a:t>Temp</a:t>
            </a:r>
            <a:r>
              <a:rPr lang="fr-FR" dirty="0"/>
              <a:t>. Ambiante, </a:t>
            </a:r>
            <a:r>
              <a:rPr lang="fr-FR" dirty="0" err="1"/>
              <a:t>Humid</a:t>
            </a:r>
            <a:r>
              <a:rPr lang="fr-FR" dirty="0"/>
              <a:t>. Sol, </a:t>
            </a:r>
            <a:r>
              <a:rPr lang="fr-FR" dirty="0" err="1"/>
              <a:t>Humid</a:t>
            </a:r>
            <a:r>
              <a:rPr lang="fr-FR" dirty="0"/>
              <a:t>. Ambiante, Luminosité, Capteur niveau eau).</a:t>
            </a:r>
          </a:p>
          <a:p>
            <a:pPr marL="285750" indent="-285750" algn="ctr">
              <a:buFontTx/>
              <a:buChar char="-"/>
            </a:pPr>
            <a:r>
              <a:rPr lang="fr-FR" dirty="0"/>
              <a:t>Une application doit être créée pour pouvoir configurer les sondes par capteur.</a:t>
            </a:r>
          </a:p>
          <a:p>
            <a:pPr marL="285750" indent="-285750" algn="ctr">
              <a:buFontTx/>
              <a:buChar char="-"/>
            </a:pPr>
            <a:r>
              <a:rPr lang="fr-FR" dirty="0"/>
              <a:t>Les sondes doivent former un réseau maillé qui les relie entre elles et qui se font passer les données jusqu’au concentrateur.</a:t>
            </a:r>
          </a:p>
          <a:p>
            <a:pPr marL="285750" indent="-285750" algn="ctr">
              <a:buFontTx/>
              <a:buChar char="-"/>
            </a:pPr>
            <a:r>
              <a:rPr lang="fr-FR" dirty="0"/>
              <a:t>Les clients doivent pouvoir vérifier les données depuis un </a:t>
            </a:r>
            <a:r>
              <a:rPr lang="fr-FR"/>
              <a:t>site internet.</a:t>
            </a:r>
            <a:endParaRPr lang="fr-FR" dirty="0"/>
          </a:p>
        </p:txBody>
      </p:sp>
      <p:sp>
        <p:nvSpPr>
          <p:cNvPr id="5" name="Rectangle à coins arrondis 4"/>
          <p:cNvSpPr/>
          <p:nvPr/>
        </p:nvSpPr>
        <p:spPr>
          <a:xfrm>
            <a:off x="1524000" y="349913"/>
            <a:ext cx="9144000" cy="1226961"/>
          </a:xfrm>
          <a:prstGeom prst="roundRect">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dirty="0">
                <a:solidFill>
                  <a:srgbClr val="7030A0"/>
                </a:solidFill>
              </a:rPr>
              <a:t>A) Besoins des clients :</a:t>
            </a:r>
          </a:p>
        </p:txBody>
      </p:sp>
    </p:spTree>
    <p:extLst>
      <p:ext uri="{BB962C8B-B14F-4D97-AF65-F5344CB8AC3E}">
        <p14:creationId xmlns:p14="http://schemas.microsoft.com/office/powerpoint/2010/main" val="23289635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1524000" y="3602038"/>
            <a:ext cx="9144000" cy="1791056"/>
          </a:xfrm>
        </p:spPr>
        <p:txBody>
          <a:bodyPr>
            <a:normAutofit/>
          </a:bodyPr>
          <a:lstStyle/>
          <a:p>
            <a:pPr algn="l">
              <a:lnSpc>
                <a:spcPct val="100000"/>
              </a:lnSpc>
            </a:pPr>
            <a:endParaRPr lang="fr-FR" sz="2000" u="sng" dirty="0"/>
          </a:p>
          <a:p>
            <a:pPr algn="l">
              <a:lnSpc>
                <a:spcPct val="100000"/>
              </a:lnSpc>
            </a:pPr>
            <a:endParaRPr lang="fr-FR" sz="2000" u="sng" dirty="0"/>
          </a:p>
          <a:p>
            <a:pPr algn="l">
              <a:lnSpc>
                <a:spcPct val="100000"/>
              </a:lnSpc>
            </a:pPr>
            <a:endParaRPr lang="fr-FR" sz="2000" u="sng" dirty="0"/>
          </a:p>
        </p:txBody>
      </p:sp>
      <p:sp>
        <p:nvSpPr>
          <p:cNvPr id="4" name="Rectangle à coins arrondis 3"/>
          <p:cNvSpPr/>
          <p:nvPr/>
        </p:nvSpPr>
        <p:spPr>
          <a:xfrm>
            <a:off x="1524000" y="2566340"/>
            <a:ext cx="9144000" cy="2994705"/>
          </a:xfrm>
          <a:prstGeom prst="roundRect">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u="sng" dirty="0"/>
              <a:t>Dans le projet </a:t>
            </a:r>
            <a:r>
              <a:rPr lang="fr-FR" u="sng" dirty="0" err="1"/>
              <a:t>EcoProbes</a:t>
            </a:r>
            <a:r>
              <a:rPr lang="fr-FR" u="sng" dirty="0"/>
              <a:t>, plusieurs contraintes apparaissent rapidement :</a:t>
            </a:r>
          </a:p>
          <a:p>
            <a:pPr algn="ctr"/>
            <a:endParaRPr lang="fr-FR" u="sng" dirty="0"/>
          </a:p>
          <a:p>
            <a:pPr algn="ctr"/>
            <a:r>
              <a:rPr lang="fr-FR" dirty="0"/>
              <a:t>- </a:t>
            </a:r>
            <a:r>
              <a:rPr lang="fr-FR" u="sng" dirty="0">
                <a:effectLst>
                  <a:outerShdw blurRad="38100" dist="38100" dir="2700000" algn="tl">
                    <a:srgbClr val="000000">
                      <a:alpha val="43137"/>
                    </a:srgbClr>
                  </a:outerShdw>
                </a:effectLst>
              </a:rPr>
              <a:t>Absence d’internet </a:t>
            </a:r>
            <a:r>
              <a:rPr lang="fr-FR" dirty="0"/>
              <a:t>dans le cheminement des données (utilisation d’un réseau maillé).</a:t>
            </a:r>
          </a:p>
          <a:p>
            <a:pPr marL="285750" indent="-285750" algn="ctr">
              <a:buFontTx/>
              <a:buChar char="-"/>
            </a:pPr>
            <a:r>
              <a:rPr lang="fr-FR" u="sng" dirty="0">
                <a:effectLst>
                  <a:outerShdw blurRad="38100" dist="38100" dir="2700000" algn="tl">
                    <a:srgbClr val="000000">
                      <a:alpha val="43137"/>
                    </a:srgbClr>
                  </a:outerShdw>
                </a:effectLst>
              </a:rPr>
              <a:t>Contrainte de coût </a:t>
            </a:r>
            <a:r>
              <a:rPr lang="fr-FR" dirty="0"/>
              <a:t>-&gt; Carte ne comportant pas d’OS, ce qui empêche l’utilisation du PHP et donc des bases de données.</a:t>
            </a:r>
          </a:p>
          <a:p>
            <a:pPr marL="285750" indent="-285750" algn="ctr">
              <a:buFontTx/>
              <a:buChar char="-"/>
            </a:pPr>
            <a:r>
              <a:rPr lang="fr-FR" u="sng" dirty="0">
                <a:effectLst>
                  <a:outerShdw blurRad="38100" dist="38100" dir="2700000" algn="tl">
                    <a:srgbClr val="000000">
                      <a:alpha val="43137"/>
                    </a:srgbClr>
                  </a:outerShdw>
                </a:effectLst>
              </a:rPr>
              <a:t>Stockage des données dans une carte SD</a:t>
            </a:r>
            <a:r>
              <a:rPr lang="fr-FR" dirty="0"/>
              <a:t> et produire un historique consultable par l’agriculteur depuis un site Web.</a:t>
            </a:r>
          </a:p>
          <a:p>
            <a:pPr marL="285750" indent="-285750" algn="ctr">
              <a:buFontTx/>
              <a:buChar char="-"/>
            </a:pPr>
            <a:endParaRPr lang="fr-FR" dirty="0"/>
          </a:p>
        </p:txBody>
      </p:sp>
      <p:sp>
        <p:nvSpPr>
          <p:cNvPr id="5" name="Rectangle à coins arrondis 4"/>
          <p:cNvSpPr/>
          <p:nvPr/>
        </p:nvSpPr>
        <p:spPr>
          <a:xfrm>
            <a:off x="1524000" y="349913"/>
            <a:ext cx="9144000" cy="1226961"/>
          </a:xfrm>
          <a:prstGeom prst="roundRect">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dirty="0">
                <a:solidFill>
                  <a:srgbClr val="7030A0"/>
                </a:solidFill>
              </a:rPr>
              <a:t>B) Contraintes :</a:t>
            </a:r>
          </a:p>
        </p:txBody>
      </p:sp>
      <p:pic>
        <p:nvPicPr>
          <p:cNvPr id="2" name="Image 1"/>
          <p:cNvPicPr>
            <a:picLocks noChangeAspect="1"/>
          </p:cNvPicPr>
          <p:nvPr/>
        </p:nvPicPr>
        <p:blipFill rotWithShape="1">
          <a:blip r:embed="rId3"/>
          <a:srcRect l="-2458" t="-1089" r="421" b="13506"/>
          <a:stretch/>
        </p:blipFill>
        <p:spPr>
          <a:xfrm>
            <a:off x="110331" y="3455679"/>
            <a:ext cx="1273175" cy="1216025"/>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6" name="Image 5"/>
          <p:cNvPicPr>
            <a:picLocks noChangeAspect="1"/>
          </p:cNvPicPr>
          <p:nvPr/>
        </p:nvPicPr>
        <p:blipFill>
          <a:blip r:embed="rId4"/>
          <a:stretch>
            <a:fillRect/>
          </a:stretch>
        </p:blipFill>
        <p:spPr>
          <a:xfrm>
            <a:off x="10808494" y="3455680"/>
            <a:ext cx="1250950" cy="1230616"/>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7" name="Image 6"/>
          <p:cNvPicPr>
            <a:picLocks noChangeAspect="1"/>
          </p:cNvPicPr>
          <p:nvPr/>
        </p:nvPicPr>
        <p:blipFill>
          <a:blip r:embed="rId5"/>
          <a:stretch>
            <a:fillRect/>
          </a:stretch>
        </p:blipFill>
        <p:spPr>
          <a:xfrm>
            <a:off x="5107707" y="5686230"/>
            <a:ext cx="1976586" cy="1095571"/>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705554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1524000" y="3602038"/>
            <a:ext cx="9144000" cy="1791056"/>
          </a:xfrm>
        </p:spPr>
        <p:txBody>
          <a:bodyPr>
            <a:normAutofit/>
          </a:bodyPr>
          <a:lstStyle/>
          <a:p>
            <a:pPr algn="l">
              <a:lnSpc>
                <a:spcPct val="100000"/>
              </a:lnSpc>
            </a:pPr>
            <a:endParaRPr lang="fr-FR" sz="2000" u="sng" dirty="0"/>
          </a:p>
          <a:p>
            <a:pPr algn="l">
              <a:lnSpc>
                <a:spcPct val="100000"/>
              </a:lnSpc>
            </a:pPr>
            <a:endParaRPr lang="fr-FR" sz="2000" u="sng" dirty="0"/>
          </a:p>
          <a:p>
            <a:pPr algn="l">
              <a:lnSpc>
                <a:spcPct val="100000"/>
              </a:lnSpc>
            </a:pPr>
            <a:endParaRPr lang="fr-FR" sz="2000" u="sng" dirty="0"/>
          </a:p>
        </p:txBody>
      </p:sp>
      <p:sp>
        <p:nvSpPr>
          <p:cNvPr id="4" name="Rectangle à coins arrondis 3"/>
          <p:cNvSpPr/>
          <p:nvPr/>
        </p:nvSpPr>
        <p:spPr>
          <a:xfrm>
            <a:off x="1524000" y="2566340"/>
            <a:ext cx="9144000" cy="2994705"/>
          </a:xfrm>
          <a:prstGeom prst="roundRect">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Ce projet est évolutif car il est supposé être effectué sur plusieurs années par les étudiants.</a:t>
            </a:r>
          </a:p>
          <a:p>
            <a:pPr algn="ctr"/>
            <a:r>
              <a:rPr lang="fr-FR" dirty="0"/>
              <a:t>Cependant, nous sommes les premiers à le faire, c’est pour cela que nous devons tout bâtir de zéro, que ce soit dans :</a:t>
            </a:r>
          </a:p>
          <a:p>
            <a:pPr marL="285750" indent="-285750" algn="ctr">
              <a:buFontTx/>
              <a:buChar char="-"/>
            </a:pPr>
            <a:r>
              <a:rPr lang="fr-FR" dirty="0"/>
              <a:t>Le montage et  le codage des diverses sondes </a:t>
            </a:r>
          </a:p>
          <a:p>
            <a:pPr marL="285750" indent="-285750" algn="ctr">
              <a:buFontTx/>
              <a:buChar char="-"/>
            </a:pPr>
            <a:r>
              <a:rPr lang="fr-FR" dirty="0"/>
              <a:t>Le site internet composé de 3 langages : HTML / CSS / JS</a:t>
            </a:r>
          </a:p>
          <a:p>
            <a:pPr marL="285750" indent="-285750" algn="ctr">
              <a:buFontTx/>
              <a:buChar char="-"/>
            </a:pPr>
            <a:r>
              <a:rPr lang="fr-FR" dirty="0"/>
              <a:t>La mise en place du réseau maillé</a:t>
            </a:r>
          </a:p>
          <a:p>
            <a:pPr algn="ctr"/>
            <a:r>
              <a:rPr lang="fr-FR" dirty="0"/>
              <a:t>- La création de l’application de configuration des sondes sur terminal Android.</a:t>
            </a:r>
          </a:p>
          <a:p>
            <a:pPr marL="285750" indent="-285750" algn="ctr">
              <a:buFontTx/>
              <a:buChar char="-"/>
            </a:pPr>
            <a:endParaRPr lang="fr-FR" dirty="0"/>
          </a:p>
        </p:txBody>
      </p:sp>
      <p:sp>
        <p:nvSpPr>
          <p:cNvPr id="5" name="Rectangle à coins arrondis 4"/>
          <p:cNvSpPr/>
          <p:nvPr/>
        </p:nvSpPr>
        <p:spPr>
          <a:xfrm>
            <a:off x="1524000" y="349913"/>
            <a:ext cx="9144000" cy="1226961"/>
          </a:xfrm>
          <a:prstGeom prst="roundRect">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dirty="0">
                <a:solidFill>
                  <a:srgbClr val="7030A0"/>
                </a:solidFill>
              </a:rPr>
              <a:t>C) Point de départ du projet :</a:t>
            </a:r>
          </a:p>
        </p:txBody>
      </p:sp>
    </p:spTree>
    <p:extLst>
      <p:ext uri="{BB962C8B-B14F-4D97-AF65-F5344CB8AC3E}">
        <p14:creationId xmlns:p14="http://schemas.microsoft.com/office/powerpoint/2010/main" val="33095434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1524000" y="3602038"/>
            <a:ext cx="9144000" cy="1791056"/>
          </a:xfrm>
        </p:spPr>
        <p:txBody>
          <a:bodyPr>
            <a:normAutofit/>
          </a:bodyPr>
          <a:lstStyle/>
          <a:p>
            <a:pPr algn="l">
              <a:lnSpc>
                <a:spcPct val="100000"/>
              </a:lnSpc>
            </a:pPr>
            <a:endParaRPr lang="fr-FR" sz="2000" u="sng" dirty="0"/>
          </a:p>
          <a:p>
            <a:pPr algn="l">
              <a:lnSpc>
                <a:spcPct val="100000"/>
              </a:lnSpc>
            </a:pPr>
            <a:endParaRPr lang="fr-FR" sz="2000" u="sng" dirty="0"/>
          </a:p>
          <a:p>
            <a:pPr algn="l">
              <a:lnSpc>
                <a:spcPct val="100000"/>
              </a:lnSpc>
            </a:pPr>
            <a:endParaRPr lang="fr-FR" sz="2000" u="sng" dirty="0"/>
          </a:p>
        </p:txBody>
      </p:sp>
      <p:sp>
        <p:nvSpPr>
          <p:cNvPr id="4" name="Rectangle à coins arrondis 3"/>
          <p:cNvSpPr/>
          <p:nvPr/>
        </p:nvSpPr>
        <p:spPr>
          <a:xfrm>
            <a:off x="1524000" y="2566340"/>
            <a:ext cx="9144000" cy="2994705"/>
          </a:xfrm>
          <a:prstGeom prst="roundRect">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Dans ce projet, il y a 4 parties principales que nous nous sommes réparties au sein du groupe :</a:t>
            </a:r>
          </a:p>
          <a:p>
            <a:pPr algn="ctr"/>
            <a:r>
              <a:rPr lang="fr-FR" dirty="0"/>
              <a:t>Application Android : Stella</a:t>
            </a:r>
          </a:p>
          <a:p>
            <a:pPr algn="ctr"/>
            <a:r>
              <a:rPr lang="fr-FR" dirty="0"/>
              <a:t>Réseau Maillé : Nicolas</a:t>
            </a:r>
          </a:p>
          <a:p>
            <a:pPr algn="ctr"/>
            <a:r>
              <a:rPr lang="fr-FR" dirty="0"/>
              <a:t>Sondes/Concentrateurs : Thomas / Ruben</a:t>
            </a:r>
          </a:p>
          <a:p>
            <a:pPr algn="ctr"/>
            <a:r>
              <a:rPr lang="fr-FR" dirty="0"/>
              <a:t>Site internet local : Clément / Théo</a:t>
            </a:r>
          </a:p>
          <a:p>
            <a:pPr algn="ctr"/>
            <a:endParaRPr lang="fr-FR" dirty="0"/>
          </a:p>
          <a:p>
            <a:pPr marL="285750" indent="-285750" algn="ctr">
              <a:buFontTx/>
              <a:buChar char="-"/>
            </a:pPr>
            <a:endParaRPr lang="fr-FR" dirty="0"/>
          </a:p>
        </p:txBody>
      </p:sp>
      <p:sp>
        <p:nvSpPr>
          <p:cNvPr id="5" name="Rectangle à coins arrondis 4"/>
          <p:cNvSpPr/>
          <p:nvPr/>
        </p:nvSpPr>
        <p:spPr>
          <a:xfrm>
            <a:off x="1524000" y="349913"/>
            <a:ext cx="9144000" cy="1226961"/>
          </a:xfrm>
          <a:prstGeom prst="roundRect">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dirty="0">
                <a:solidFill>
                  <a:srgbClr val="7030A0"/>
                </a:solidFill>
              </a:rPr>
              <a:t>Répartition tâches :</a:t>
            </a:r>
          </a:p>
        </p:txBody>
      </p:sp>
    </p:spTree>
    <p:extLst>
      <p:ext uri="{BB962C8B-B14F-4D97-AF65-F5344CB8AC3E}">
        <p14:creationId xmlns:p14="http://schemas.microsoft.com/office/powerpoint/2010/main" val="291136783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671483"/>
            <a:ext cx="12192000" cy="8128000"/>
          </a:xfrm>
        </p:spPr>
      </p:pic>
      <p:sp>
        <p:nvSpPr>
          <p:cNvPr id="5" name="Rectangle à coins arrondis 4"/>
          <p:cNvSpPr/>
          <p:nvPr/>
        </p:nvSpPr>
        <p:spPr>
          <a:xfrm>
            <a:off x="1437706" y="292504"/>
            <a:ext cx="9144000" cy="1226961"/>
          </a:xfrm>
          <a:prstGeom prst="roundRect">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dirty="0">
                <a:solidFill>
                  <a:srgbClr val="7030A0"/>
                </a:solidFill>
              </a:rPr>
              <a:t>2) Diagramme de cas d’utilisation pour l’Eco-sonde:</a:t>
            </a:r>
          </a:p>
        </p:txBody>
      </p:sp>
      <p:pic>
        <p:nvPicPr>
          <p:cNvPr id="6" name="Imag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71996" y="1872939"/>
            <a:ext cx="8248997" cy="4985061"/>
          </a:xfrm>
          <a:prstGeom prst="rect">
            <a:avLst/>
          </a:prstGeom>
        </p:spPr>
      </p:pic>
    </p:spTree>
    <p:extLst>
      <p:ext uri="{BB962C8B-B14F-4D97-AF65-F5344CB8AC3E}">
        <p14:creationId xmlns:p14="http://schemas.microsoft.com/office/powerpoint/2010/main" val="382979420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671483"/>
            <a:ext cx="12192000" cy="8128000"/>
          </a:xfrm>
        </p:spPr>
      </p:pic>
      <p:sp>
        <p:nvSpPr>
          <p:cNvPr id="5" name="Rectangle à coins arrondis 4"/>
          <p:cNvSpPr/>
          <p:nvPr/>
        </p:nvSpPr>
        <p:spPr>
          <a:xfrm>
            <a:off x="1324495" y="414425"/>
            <a:ext cx="9144000" cy="1226961"/>
          </a:xfrm>
          <a:prstGeom prst="roundRect">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dirty="0">
                <a:solidFill>
                  <a:srgbClr val="7030A0"/>
                </a:solidFill>
              </a:rPr>
              <a:t>2) Diagramme de cas d’utilisation pour l’Eco-sonde du site:</a:t>
            </a:r>
          </a:p>
        </p:txBody>
      </p:sp>
      <p:pic>
        <p:nvPicPr>
          <p:cNvPr id="6" name="Imag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94066" y="2114653"/>
            <a:ext cx="6421975" cy="4447652"/>
          </a:xfrm>
          <a:prstGeom prst="rect">
            <a:avLst/>
          </a:prstGeom>
        </p:spPr>
      </p:pic>
    </p:spTree>
    <p:extLst>
      <p:ext uri="{BB962C8B-B14F-4D97-AF65-F5344CB8AC3E}">
        <p14:creationId xmlns:p14="http://schemas.microsoft.com/office/powerpoint/2010/main" val="3105494024"/>
      </p:ext>
    </p:extLst>
  </p:cSld>
  <p:clrMapOvr>
    <a:masterClrMapping/>
  </p:clrMapOvr>
  <p:timing>
    <p:tnLst>
      <p:par>
        <p:cTn id="1" dur="indefinite" restart="never" nodeType="tmRoot"/>
      </p:par>
    </p:tnLst>
  </p:timing>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182</TotalTime>
  <Words>521</Words>
  <Application>Microsoft Office PowerPoint</Application>
  <PresentationFormat>Grand écran</PresentationFormat>
  <Paragraphs>62</Paragraphs>
  <Slides>19</Slides>
  <Notes>0</Notes>
  <HiddenSlides>0</HiddenSlides>
  <MMClips>0</MMClips>
  <ScaleCrop>false</ScaleCrop>
  <HeadingPairs>
    <vt:vector size="6" baseType="variant">
      <vt:variant>
        <vt:lpstr>Polices utilisées</vt:lpstr>
      </vt:variant>
      <vt:variant>
        <vt:i4>3</vt:i4>
      </vt:variant>
      <vt:variant>
        <vt:lpstr>Thème</vt:lpstr>
      </vt:variant>
      <vt:variant>
        <vt:i4>1</vt:i4>
      </vt:variant>
      <vt:variant>
        <vt:lpstr>Titres des diapositives</vt:lpstr>
      </vt:variant>
      <vt:variant>
        <vt:i4>19</vt:i4>
      </vt:variant>
    </vt:vector>
  </HeadingPairs>
  <TitlesOfParts>
    <vt:vector size="23" baseType="lpstr">
      <vt:lpstr>Arial</vt:lpstr>
      <vt:lpstr>Calibri</vt:lpstr>
      <vt:lpstr>Calibri Light</vt:lpstr>
      <vt:lpstr>Thème Office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admin</dc:creator>
  <cp:lastModifiedBy>admin</cp:lastModifiedBy>
  <cp:revision>33</cp:revision>
  <dcterms:created xsi:type="dcterms:W3CDTF">2019-02-18T12:01:54Z</dcterms:created>
  <dcterms:modified xsi:type="dcterms:W3CDTF">2019-02-19T08:32:10Z</dcterms:modified>
</cp:coreProperties>
</file>